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354" r:id="rId4"/>
    <p:sldId id="355" r:id="rId5"/>
    <p:sldId id="360" r:id="rId6"/>
    <p:sldId id="352" r:id="rId7"/>
    <p:sldId id="356" r:id="rId8"/>
    <p:sldId id="357" r:id="rId9"/>
    <p:sldId id="365" r:id="rId10"/>
    <p:sldId id="353" r:id="rId11"/>
    <p:sldId id="358" r:id="rId12"/>
    <p:sldId id="361" r:id="rId13"/>
    <p:sldId id="359" r:id="rId14"/>
    <p:sldId id="363" r:id="rId15"/>
    <p:sldId id="364" r:id="rId16"/>
    <p:sldId id="27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4-41B4-A78E-714457BCEFAD}"/>
                </c:ext>
              </c:extLst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C4-41B4-A78E-714457BCEFAD}"/>
                </c:ext>
              </c:extLst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C4-41B4-A78E-714457BCEFAD}"/>
                </c:ext>
              </c:extLst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4-41B4-A78E-714457BCEFAD}"/>
                </c:ext>
              </c:extLst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1C4-41B4-A78E-714457BCEFAD}"/>
                </c:ext>
              </c:extLst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4-41B4-A78E-714457BCEFAD}"/>
                </c:ext>
              </c:extLst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1C4-41B4-A78E-714457BCEFAD}"/>
                </c:ext>
              </c:extLst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C4-41B4-A78E-714457BCEFAD}"/>
                </c:ext>
              </c:extLst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C4-41B4-A78E-714457BCEFAD}"/>
                </c:ext>
              </c:extLst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1C4-41B4-A78E-714457BCEFAD}"/>
                </c:ext>
              </c:extLst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1C4-41B4-A78E-714457BCEFAD}"/>
                </c:ext>
              </c:extLst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1C4-41B4-A78E-714457BCEFAD}"/>
                </c:ext>
              </c:extLst>
            </c:dLbl>
            <c:dLbl>
              <c:idx val="12"/>
              <c:layout>
                <c:manualLayout>
                  <c:x val="-1.454559781490867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1C4-41B4-A78E-714457BCEFAD}"/>
                </c:ext>
              </c:extLst>
            </c:dLbl>
            <c:dLbl>
              <c:idx val="13"/>
              <c:layout>
                <c:manualLayout>
                  <c:x val="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09119562981522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  <c:pt idx="14">
                  <c:v>01.01.2022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  <c:pt idx="12">
                  <c:v>6</c:v>
                </c:pt>
                <c:pt idx="13">
                  <c:v>12</c:v>
                </c:pt>
                <c:pt idx="1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1C4-41B4-A78E-714457BCEF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1C4-41B4-A78E-714457BCEFAD}"/>
                </c:ext>
              </c:extLst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1C4-41B4-A78E-714457BCEFAD}"/>
                </c:ext>
              </c:extLst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1C4-41B4-A78E-714457BCEFAD}"/>
                </c:ext>
              </c:extLst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1C4-41B4-A78E-714457BCEFAD}"/>
                </c:ext>
              </c:extLst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1C4-41B4-A78E-714457BCEFAD}"/>
                </c:ext>
              </c:extLst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1C4-41B4-A78E-714457BCEFAD}"/>
                </c:ext>
              </c:extLst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1C4-41B4-A78E-714457BCEFAD}"/>
                </c:ext>
              </c:extLst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1C4-41B4-A78E-714457BCEFAD}"/>
                </c:ext>
              </c:extLst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1C4-41B4-A78E-714457BCEFAD}"/>
                </c:ext>
              </c:extLst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1C4-41B4-A78E-714457BCEFAD}"/>
                </c:ext>
              </c:extLst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1C4-41B4-A78E-714457BCEFAD}"/>
                </c:ext>
              </c:extLst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1C4-41B4-A78E-714457BCEFAD}"/>
                </c:ext>
              </c:extLst>
            </c:dLbl>
            <c:dLbl>
              <c:idx val="12"/>
              <c:layout>
                <c:manualLayout>
                  <c:x val="2.9091195629815225E-3"/>
                  <c:y val="-0.234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1C4-41B4-A78E-714457BCEFAD}"/>
                </c:ext>
              </c:extLst>
            </c:dLbl>
            <c:dLbl>
              <c:idx val="13"/>
              <c:layout>
                <c:manualLayout>
                  <c:x val="0"/>
                  <c:y val="-0.2343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545597814908679E-3"/>
                  <c:y val="-0.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  <c:pt idx="14">
                  <c:v>01.01.2022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  <c:pt idx="12">
                  <c:v>363</c:v>
                </c:pt>
                <c:pt idx="13">
                  <c:v>383</c:v>
                </c:pt>
                <c:pt idx="14">
                  <c:v>513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977856"/>
        <c:axId val="14191001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1C4-41B4-A78E-714457BCEFAD}"/>
                </c:ext>
              </c:extLst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1C4-41B4-A78E-714457BCEFAD}"/>
                </c:ext>
              </c:extLst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1C4-41B4-A78E-714457BCEFAD}"/>
                </c:ext>
              </c:extLst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1C4-41B4-A78E-714457BCEFAD}"/>
                </c:ext>
              </c:extLst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1C4-41B4-A78E-714457BCEFAD}"/>
                </c:ext>
              </c:extLst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61C4-41B4-A78E-714457BCEFAD}"/>
                </c:ext>
              </c:extLst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1C4-41B4-A78E-714457BCEFAD}"/>
                </c:ext>
              </c:extLst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1C4-41B4-A78E-714457BCEFAD}"/>
                </c:ext>
              </c:extLst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1C4-41B4-A78E-714457BCEFAD}"/>
                </c:ext>
              </c:extLst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61C4-41B4-A78E-714457BCEFAD}"/>
                </c:ext>
              </c:extLst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1C4-41B4-A78E-714457BCEFAD}"/>
                </c:ext>
              </c:extLst>
            </c:dLbl>
            <c:dLbl>
              <c:idx val="11"/>
              <c:layout>
                <c:manualLayout>
                  <c:x val="-2.32730710361183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1C4-41B4-A78E-714457BCEFAD}"/>
                </c:ext>
              </c:extLst>
            </c:dLbl>
            <c:dLbl>
              <c:idx val="12"/>
              <c:layout>
                <c:manualLayout>
                  <c:x val="-2.9091195629815117E-2"/>
                  <c:y val="-3.7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1C4-41B4-A78E-714457BCEFAD}"/>
                </c:ext>
              </c:extLst>
            </c:dLbl>
            <c:dLbl>
              <c:idx val="13"/>
              <c:layout>
                <c:manualLayout>
                  <c:x val="-2.4727516285342938E-2"/>
                  <c:y val="-4.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1820760668337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  <c:pt idx="13">
                  <c:v>01.01.2021</c:v>
                </c:pt>
                <c:pt idx="14">
                  <c:v>01.01.2022</c:v>
                </c:pt>
              </c:strCache>
            </c:strRef>
          </c:cat>
          <c:val>
            <c:numRef>
              <c:f>Лист1!$D$2:$D$16</c:f>
              <c:numCache>
                <c:formatCode>0%</c:formatCode>
                <c:ptCount val="15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  <c:pt idx="12">
                  <c:v>0.24</c:v>
                </c:pt>
                <c:pt idx="13">
                  <c:v>0.28000000000000003</c:v>
                </c:pt>
                <c:pt idx="14">
                  <c:v>0.36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913088"/>
        <c:axId val="141911552"/>
      </c:lineChart>
      <c:catAx>
        <c:axId val="141977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Verdana" pitchFamily="34" charset="0"/>
              </a:defRPr>
            </a:pPr>
            <a:endParaRPr lang="ru-RU"/>
          </a:p>
        </c:txPr>
        <c:crossAx val="141910016"/>
        <c:crosses val="autoZero"/>
        <c:auto val="1"/>
        <c:lblAlgn val="ctr"/>
        <c:lblOffset val="100"/>
        <c:noMultiLvlLbl val="0"/>
      </c:catAx>
      <c:valAx>
        <c:axId val="141910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141977856"/>
        <c:crosses val="autoZero"/>
        <c:crossBetween val="between"/>
      </c:valAx>
      <c:valAx>
        <c:axId val="141911552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141913088"/>
        <c:crosses val="max"/>
        <c:crossBetween val="between"/>
      </c:valAx>
      <c:catAx>
        <c:axId val="141913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19115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2.3042981186867578E-2"/>
                  <c:y val="-0.345954031003417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E-4E4C-BFAE-02FA7FAB6030}"/>
                </c:ext>
              </c:extLst>
            </c:dLbl>
            <c:dLbl>
              <c:idx val="1"/>
              <c:layout>
                <c:manualLayout>
                  <c:x val="-0.12541804495685377"/>
                  <c:y val="-0.108591558930159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E-4E4C-BFAE-02FA7FAB6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23.12.2021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2023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667" y="4874599"/>
            <a:ext cx="78951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21.12.2021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100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в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23.12.2020 № 31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9456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31863"/>
              </p:ext>
            </p:extLst>
          </p:nvPr>
        </p:nvGraphicFramePr>
        <p:xfrm>
          <a:off x="276325" y="2922242"/>
          <a:ext cx="8695246" cy="9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5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400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6664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+18 956,0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на территории МОГО «Ухта»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+93,9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Развитие общественных пространств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-2 119,4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мероприятий в рамках регионального проекта «Формирование комфортной городской среды»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54684"/>
              </p:ext>
            </p:extLst>
          </p:nvPr>
        </p:nvGraphicFramePr>
        <p:xfrm>
          <a:off x="273554" y="124703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472 703,8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306 210,3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368 594,4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+16 930,5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8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361510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9173"/>
              </p:ext>
            </p:extLst>
          </p:nvPr>
        </p:nvGraphicFramePr>
        <p:xfrm>
          <a:off x="251520" y="119885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227 948,5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429 453,2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205 911,4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-3 324,7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21834"/>
              </p:ext>
            </p:extLst>
          </p:nvPr>
        </p:nvGraphicFramePr>
        <p:xfrm>
          <a:off x="287342" y="2896273"/>
          <a:ext cx="8695246" cy="165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+549,7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текущего ремонта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-2 412,0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 физкультурно-спортивными учреждениями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-507,6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«Управление физической культуры и спорта» администрации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-954,8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«Спорт – норма жизни» в части оснащения объектов спортивной инфраструктуры спортивно-технологическим оборудованием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9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 smtClean="0"/>
              <a:t>«ПЕРЕСЕЛЕНИЕ ГРАЖДАН, ПРОЖИВАЮЩИХ НА </a:t>
            </a:r>
            <a:br>
              <a:rPr lang="ru-RU" dirty="0" smtClean="0"/>
            </a:br>
            <a:r>
              <a:rPr lang="ru-RU" dirty="0" smtClean="0"/>
              <a:t>ТЕРРИТОРИИ МОГО «УХТА», ИЗ АВАРИЙНОГО ЖИЛИЩНОГО ФОНДА</a:t>
            </a:r>
            <a:br>
              <a:rPr lang="ru-RU" dirty="0" smtClean="0"/>
            </a:br>
            <a:r>
              <a:rPr lang="ru-RU" dirty="0" smtClean="0"/>
              <a:t>НА 2019-2025 ГОДЫ»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64795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544828"/>
              </p:ext>
            </p:extLst>
          </p:nvPr>
        </p:nvGraphicFramePr>
        <p:xfrm>
          <a:off x="287342" y="317169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-8 727,4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обеспечение мероприятий по расселению непригодного для проживания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0955" y="1178700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69027"/>
              </p:ext>
            </p:extLst>
          </p:nvPr>
        </p:nvGraphicFramePr>
        <p:xfrm>
          <a:off x="251520" y="151835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8 727,4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-8 727,4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61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91816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157552"/>
              </p:ext>
            </p:extLst>
          </p:nvPr>
        </p:nvGraphicFramePr>
        <p:xfrm>
          <a:off x="251424" y="757199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291 399,2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304 969,9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292 163,5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-20 735,4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51616" y="408838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496299"/>
              </p:ext>
            </p:extLst>
          </p:nvPr>
        </p:nvGraphicFramePr>
        <p:xfrm>
          <a:off x="251424" y="2416045"/>
          <a:ext cx="8695246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112,7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Контрольно-счетной палаты администрации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-100,1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Совета МОГО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-7 695,8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администрации МОГО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«Ухта»</a:t>
                      </a:r>
                      <a:endParaRPr lang="ru-RU" sz="10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149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МУ Управление капитального строительства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-69,1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Доплаты к пенсиям муниципальных служащих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-1 402,4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исполнительных листов судебных органов по искам к МОГО «Ухта» (казне)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8 943,3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-186,2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 (в пользу ООО «ЛУКОЙЛ-Коми»)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-3 554,6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Резервные фонды местных администраций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-46,0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Осуществление государственных полномочий по составлению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55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52177" y="2620682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2012" y="520916"/>
            <a:ext cx="4170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использование </a:t>
            </a:r>
            <a:r>
              <a:rPr lang="ru-RU" sz="1000" dirty="0">
                <a:latin typeface="Verdana" pitchFamily="34" charset="0"/>
              </a:rPr>
              <a:t>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</a:t>
            </a:r>
            <a:r>
              <a:rPr lang="ru-RU" sz="1000" dirty="0" smtClean="0">
                <a:latin typeface="Verdana" pitchFamily="34" charset="0"/>
              </a:rPr>
              <a:t>учреждений</a:t>
            </a:r>
          </a:p>
          <a:p>
            <a:pPr>
              <a:lnSpc>
                <a:spcPct val="120000"/>
              </a:lnSpc>
            </a:pPr>
            <a:endParaRPr lang="ru-RU" sz="1000" dirty="0">
              <a:latin typeface="Verdana" pitchFamily="34" charset="0"/>
            </a:endParaRPr>
          </a:p>
          <a:p>
            <a:pPr marL="171450" indent="-171450">
              <a:lnSpc>
                <a:spcPct val="120000"/>
              </a:lnSpc>
              <a:buFontTx/>
              <a:buChar char="-"/>
            </a:pPr>
            <a:r>
              <a:rPr lang="ru-RU" sz="1000" dirty="0" err="1" smtClean="0">
                <a:latin typeface="Verdana" pitchFamily="34" charset="0"/>
              </a:rPr>
              <a:t>перекредитования</a:t>
            </a:r>
            <a:r>
              <a:rPr lang="ru-RU" sz="1000" dirty="0" smtClean="0">
                <a:latin typeface="Verdana" pitchFamily="34" charset="0"/>
              </a:rPr>
              <a:t> коммерческих кредитов </a:t>
            </a: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(замещение «дорогих» кредитов на «дешевые»)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6253" y="1426864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 smtClean="0">
                <a:latin typeface="Verdana" pitchFamily="34" charset="0"/>
              </a:rPr>
              <a:t>2018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24,5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2019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17,1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2020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25,3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01.12.2021</a:t>
            </a:r>
            <a:r>
              <a:rPr lang="ru-RU" sz="1000" dirty="0" smtClean="0">
                <a:latin typeface="Verdana" pitchFamily="34" charset="0"/>
              </a:rPr>
              <a:t> – </a:t>
            </a:r>
            <a:r>
              <a:rPr lang="ru-RU" sz="1000" b="1" dirty="0" smtClean="0">
                <a:latin typeface="Verdana" pitchFamily="34" charset="0"/>
              </a:rPr>
              <a:t>18,6</a:t>
            </a:r>
            <a:r>
              <a:rPr lang="ru-RU" sz="1000" dirty="0" smtClean="0">
                <a:latin typeface="Verdana" pitchFamily="34" charset="0"/>
              </a:rPr>
              <a:t>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692" y="548616"/>
            <a:ext cx="4248442" cy="9417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</a:t>
            </a:r>
            <a:r>
              <a:rPr lang="ru-RU" sz="1000" b="1" dirty="0" smtClean="0">
                <a:latin typeface="Verdana" pitchFamily="34" charset="0"/>
              </a:rPr>
              <a:t>банковским кредитам 7,4%</a:t>
            </a:r>
          </a:p>
          <a:p>
            <a:pPr>
              <a:lnSpc>
                <a:spcPct val="120000"/>
              </a:lnSpc>
            </a:pPr>
            <a:endParaRPr lang="ru-RU" sz="10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</a:t>
            </a:r>
            <a:r>
              <a:rPr lang="ru-RU" sz="1000" b="1" dirty="0" smtClean="0">
                <a:latin typeface="Verdana" pitchFamily="34" charset="0"/>
              </a:rPr>
              <a:t>кредита 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0,1%</a:t>
            </a: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77023458"/>
              </p:ext>
            </p:extLst>
          </p:nvPr>
        </p:nvGraphicFramePr>
        <p:xfrm>
          <a:off x="206418" y="2834628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496626529"/>
              </p:ext>
            </p:extLst>
          </p:nvPr>
        </p:nvGraphicFramePr>
        <p:xfrm>
          <a:off x="441791" y="2750351"/>
          <a:ext cx="1593674" cy="121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760698" y="3259399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16337" y="3180917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60698" y="3033680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16337" y="2931910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8105" y="2549290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01.12.2021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ОГРАНИЧЕНИЯ, УСТАНОВЛЕННЫЕ БЮДЖЕТНЫМ КОДЕКСОМ РОССИЙСКОЙ ФЕДЕРАЦИИ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72479" y="830125"/>
            <a:ext cx="84189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92786"/>
              </p:ext>
            </p:extLst>
          </p:nvPr>
        </p:nvGraphicFramePr>
        <p:xfrm>
          <a:off x="107504" y="1270441"/>
          <a:ext cx="8928991" cy="461772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134052"/>
                <a:gridCol w="990132"/>
                <a:gridCol w="1890252"/>
                <a:gridCol w="990132"/>
                <a:gridCol w="720096"/>
                <a:gridCol w="1044088"/>
                <a:gridCol w="576128"/>
                <a:gridCol w="990132"/>
                <a:gridCol w="593979"/>
              </a:tblGrid>
              <a:tr h="216371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Бюджетного Кодекса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Ограничения,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установленные Бюджетным кодексом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</a:tr>
              <a:tr h="864096"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Предельная расчетная величина по Бюджетному кодексу Российской Федерации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tabLst>
                          <a:tab pos="314325" algn="l"/>
                        </a:tabLs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527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</a:t>
                      </a:r>
                      <a:r>
                        <a:rPr lang="ru-RU" sz="900" b="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b="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муниципального </a:t>
                      </a:r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долга МОГО «Ухта»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п.5</a:t>
                      </a:r>
                      <a:endParaRPr lang="ru-RU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107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муниципального</a:t>
                      </a:r>
                      <a:r>
                        <a:rPr lang="ru-RU" sz="90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долга не должен превышать утвержденный общий годовой объем доходов местного бюджета без учета утвержденного объема безвозмездных поступлений и поступлений налоговых доходов по дополнительным нормативам отчислений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1 422,7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1 327,8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1 424,3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7427">
                <a:tc>
                  <a:txBody>
                    <a:bodyPr/>
                    <a:lstStyle/>
                    <a:p>
                      <a:pPr algn="l" fontAlgn="base"/>
                      <a:r>
                        <a:rPr lang="ru-RU" sz="900" b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расходов на обслуживание муниципального долга МОГО «Ухта»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ru-RU" sz="900" kern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статья </a:t>
                      </a:r>
                      <a:r>
                        <a:rPr lang="ru-RU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расходов на обслуживание муниципального долга не должен превышать </a:t>
                      </a:r>
                      <a:r>
                        <a:rPr lang="ru-RU" sz="9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15 % </a:t>
                      </a:r>
                      <a:r>
                        <a:rPr lang="ru-RU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объема расходов местного бюджета, за исключением объема расходов, которые осуществляются за счет субвенций, предоставляемых из бюджетов бюджетной системы Российской Федерации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426,5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13,4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352,1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38,8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336,4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39,0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00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02883"/>
              </p:ext>
            </p:extLst>
          </p:nvPr>
        </p:nvGraphicFramePr>
        <p:xfrm>
          <a:off x="350435" y="4293096"/>
          <a:ext cx="85411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>
                          <a:latin typeface="Verdana" pitchFamily="34" charset="0"/>
                        </a:rPr>
                        <a:t> Галина Владимировна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Начальник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Финансового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1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-я </a:t>
                      </a:r>
                      <a:r>
                        <a:rPr lang="ru-RU" sz="1400" dirty="0">
                          <a:latin typeface="Verdana" pitchFamily="34" charset="0"/>
                        </a:rPr>
                        <a:t>среда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latin typeface="Verdana" pitchFamily="34" charset="0"/>
                        </a:rPr>
                        <a:t>месяца с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15:00 до17:00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Норкина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Екатерина Сергеевна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</a:t>
                      </a:r>
                      <a:endParaRPr lang="ru-RU" sz="1400" baseline="0" dirty="0" smtClean="0">
                        <a:latin typeface="Verdana" pitchFamily="34" charset="0"/>
                      </a:endParaRPr>
                    </a:p>
                    <a:p>
                      <a:r>
                        <a:rPr lang="ru-RU" sz="1400" baseline="0" dirty="0" smtClean="0">
                          <a:latin typeface="Verdana" pitchFamily="34" charset="0"/>
                        </a:rPr>
                        <a:t>до 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319789"/>
              </p:ext>
            </p:extLst>
          </p:nvPr>
        </p:nvGraphicFramePr>
        <p:xfrm>
          <a:off x="281488" y="706606"/>
          <a:ext cx="8620198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2021 год и плановый период 2022 и 2023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28.10.2021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28.10.2021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4 426,2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4 579,8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153,6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1 438,2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1 422,9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-15,3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2 988,0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3 156,9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168,9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4 542,8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4 696,4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153,6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392835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266183" y="3526038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281487" y="3952396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370315" y="3987973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+ 153 535,5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2486704" y="4001071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3025" y="5480905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40480" y="5524842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- 15 323,6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8623" y="5435088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Снижение налоговых и неналоговых доходов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81487" y="4124182"/>
            <a:ext cx="0" cy="2250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4537675" y="3526038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4564827" y="3957022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4650720" y="3981582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+ 153 535,5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564827" y="4117791"/>
            <a:ext cx="0" cy="186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6746273" y="4012087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2" name="Прямая соединительная линия 12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5635143"/>
            <a:ext cx="378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Шестиугольник 85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43198" y="4933826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30653" y="4977763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+ 168 848,1тыс.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13715" y="4886887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4827" y="5096069"/>
            <a:ext cx="374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68623" y="4675674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2021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0840" y="471705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38295" y="476099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+ 168 848,1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1487" y="4879039"/>
            <a:ext cx="373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Шестиугольник 64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38937" y="5826761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26392" y="5870698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- 15 312,6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4827" y="5987687"/>
            <a:ext cx="374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Шестиугольник 35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63158" y="622002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50613" y="626396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+ 11,0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71136" y="6026279"/>
            <a:ext cx="187768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 от возврата учреждениями и организациями остатков субсидий прошлых лет</a:t>
            </a: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91620" y="6374264"/>
            <a:ext cx="378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6924879" y="5771063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Снижение доходов 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6120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96026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>
                          <a:latin typeface="Verdana" pitchFamily="34" charset="0"/>
                        </a:rPr>
                        <a:t> решения от 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28.10.2021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Verdana" pitchFamily="34" charset="0"/>
                        </a:rPr>
                        <a:t>Изменение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</a:rPr>
                        <a:t>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130 817,7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126 838,9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132 893,6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+655,9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51520" y="560241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77940"/>
              </p:ext>
            </p:extLst>
          </p:nvPr>
        </p:nvGraphicFramePr>
        <p:xfrm>
          <a:off x="251520" y="2888928"/>
          <a:ext cx="8695246" cy="2081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15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Модернизация технологической информационно-телекоммуникационной инфраструктуры и автоматизированных рабочих мест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-230,3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технической защиты информации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-1 514,3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Обслуживание муниципального долга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0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-597,5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Содержание Финансового управления администрации МОГО «Ухта»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+3 000,0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Содержание, проведение капитального и текущего ремонта объектов муниципальной собственности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1571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08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753571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46 317,1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47 587,9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48 787,9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071,0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58438"/>
              </p:ext>
            </p:extLst>
          </p:nvPr>
        </p:nvGraphicFramePr>
        <p:xfrm>
          <a:off x="251520" y="2618892"/>
          <a:ext cx="8695246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/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Профилактика пожарной безопасности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-239,0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Профилактика правонарушений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267,8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Предупреждение и минимизация антропогенного воздействия на окружающую среду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+1 946,7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Обеспечение обустройства и содержания технических средств организации безопасного дорожного движения на автомобильных дорогах общего пользования местного значения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+731,1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и обеспечение деятельности МУ «Управление по делам ГО и ЧС»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70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06894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38593"/>
              </p:ext>
            </p:extLst>
          </p:nvPr>
        </p:nvGraphicFramePr>
        <p:xfrm>
          <a:off x="265308" y="2520870"/>
          <a:ext cx="8695246" cy="320040"/>
        </p:xfrm>
        <a:graphic>
          <a:graphicData uri="http://schemas.openxmlformats.org/drawingml/2006/table">
            <a:tbl>
              <a:tblPr firstRow="1" bandRow="1"/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транспортного обслуживания населения в границах городского округа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909416"/>
              </p:ext>
            </p:extLst>
          </p:nvPr>
        </p:nvGraphicFramePr>
        <p:xfrm>
          <a:off x="257658" y="109471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11 096,6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17 087,2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15 187,20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-90,2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6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49505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37963"/>
              </p:ext>
            </p:extLst>
          </p:nvPr>
        </p:nvGraphicFramePr>
        <p:xfrm>
          <a:off x="265150" y="1310445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417 204,8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311 729,2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308 206,4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-2 561,9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414484"/>
              </p:ext>
            </p:extLst>
          </p:nvPr>
        </p:nvGraphicFramePr>
        <p:xfrm>
          <a:off x="287342" y="2922096"/>
          <a:ext cx="869524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7342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-700,0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мероприятий по переселению граждан из аварийного жилищного фонда</a:t>
                      </a:r>
                      <a:endParaRPr lang="ru-RU" sz="10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-1 024,2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Сохранение и поддержание надлежащего состояния муниципального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-801,3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населения коммунальными услугами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2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-36,4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Предоставление социальных выплат молодым семьям на приобретение жилого помещения или создание объекта индивидуального жилищного строительства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90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891909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746373"/>
              </p:ext>
            </p:extLst>
          </p:nvPr>
        </p:nvGraphicFramePr>
        <p:xfrm>
          <a:off x="260010" y="878936"/>
          <a:ext cx="5572158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86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2 607 432,3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2 367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213,7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2 427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619,3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+169 843,0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05357"/>
              </p:ext>
            </p:extLst>
          </p:nvPr>
        </p:nvGraphicFramePr>
        <p:xfrm>
          <a:off x="251520" y="2382604"/>
          <a:ext cx="8622564" cy="4049530"/>
        </p:xfrm>
        <a:graphic>
          <a:graphicData uri="http://schemas.openxmlformats.org/drawingml/2006/table">
            <a:tbl>
              <a:tblPr firstRow="1" bandRow="1"/>
              <a:tblGrid>
                <a:gridCol w="1177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45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180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+845,4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 и модернизация материально-технической базы муниципальных образовательных организаций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+174 338,3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93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-3 534,5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обеспечение деятельности МУ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«Управление образования»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администрации МОГО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«Ухта»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95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-1 362,7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+mn-cs"/>
                        </a:rPr>
                        <a:t>Обеспечение квалифицированными кадрами муниципальных дошкольных образовательных организаций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29800"/>
                  </a:ext>
                </a:extLst>
              </a:tr>
              <a:tr h="31692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+mn-cs"/>
                        </a:rPr>
                        <a:t>Повышение квалификации работников муниципальных образовательных организаций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0646521"/>
                  </a:ext>
                </a:extLst>
              </a:tr>
              <a:tr h="2666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-800,0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мероприятий по предоставлению бесплатного двухразового питания обучающимся с ограниченными возможностями здоровья в муниципальных дошкольных образовательных организациях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0320024"/>
                  </a:ext>
                </a:extLst>
              </a:tr>
              <a:tr h="3745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+mn-cs"/>
                        </a:rPr>
                        <a:t>Выплата ежемесячной денежной компенсации на оплату коммунальных услуг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9374347"/>
                  </a:ext>
                </a:extLst>
              </a:tr>
              <a:tr h="27215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+1 700,0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персонифицированного финансирования дополнительного образования детей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98570418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-930,7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оздоровительной кампании детей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24495506"/>
                  </a:ext>
                </a:extLst>
              </a:tr>
              <a:tr h="36004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-138,5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временной занятости подростков в летний период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2665624"/>
                  </a:ext>
                </a:extLst>
              </a:tr>
              <a:tr h="32336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-250,8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и участие обучающихся в конкурсах, фестивалях, соревнованиях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8208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208608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919880"/>
              </p:ext>
            </p:extLst>
          </p:nvPr>
        </p:nvGraphicFramePr>
        <p:xfrm>
          <a:off x="287342" y="2675933"/>
          <a:ext cx="8695246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модернизация материально-технической базы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Организация городских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-30,9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Выплата ежемесячной денежной компенсации на оплату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коммунальных услуг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458,9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муниципального учреждения «Управления культуры» администрации МОГО «Ухта»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74827"/>
              </p:ext>
            </p:extLst>
          </p:nvPr>
        </p:nvGraphicFramePr>
        <p:xfrm>
          <a:off x="251520" y="100178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325 364,3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292 359,7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298 770,7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506,7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86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 smtClean="0"/>
              <a:t>«СОЦИАЛЬНАЯ ПОДДЕРЖКА НАСЕЛЕНИЯ»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224032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599351"/>
              </p:ext>
            </p:extLst>
          </p:nvPr>
        </p:nvGraphicFramePr>
        <p:xfrm>
          <a:off x="287342" y="2852205"/>
          <a:ext cx="8695246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-32,0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Предоставление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дополнительных мер социальной поддержки гражданам, имеющим право на получение материальной помощи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83097"/>
              </p:ext>
            </p:extLst>
          </p:nvPr>
        </p:nvGraphicFramePr>
        <p:xfrm>
          <a:off x="251520" y="111195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28.10.2021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2023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2 611,5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2 250,0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2 250,0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-32,0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69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5983</TotalTime>
  <Words>1627</Words>
  <Application>Microsoft Office PowerPoint</Application>
  <PresentationFormat>Экран (4:3)</PresentationFormat>
  <Paragraphs>504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«СОЦИАЛЬНАЯ ПОДДЕРЖКА НАСЕЛЕНИЯ»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МУНИЦИПАЛЬНАЯ ПРОГРАММА  «ПЕРЕСЕЛЕНИЕ ГРАЖДАН, ПРОЖИВАЮЩИХ НА  ТЕРРИТОРИИ МОГО «УХТА», ИЗ АВАРИЙНОГО ЖИЛИЩНОГО ФОНДА НА 2019-2025 ГОДЫ»</vt:lpstr>
      <vt:lpstr>НЕПРОГРАММНЫЕ МЕРОПРИЯТИЯ</vt:lpstr>
      <vt:lpstr>МУНИЦИПАЛЬНЫЙ ДОЛГ</vt:lpstr>
      <vt:lpstr>ОГРАНИЧЕНИЯ, УСТАНОВЛЕННЫЕ БЮДЖЕТНЫМ КОДЕКСОМ РОССИЙСКОЙ ФЕДЕРАЦИИ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995</cp:revision>
  <cp:lastPrinted>2021-12-16T08:44:53Z</cp:lastPrinted>
  <dcterms:modified xsi:type="dcterms:W3CDTF">2021-12-23T14:05:31Z</dcterms:modified>
</cp:coreProperties>
</file>